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1"/>
  </p:notesMasterIdLst>
  <p:handoutMasterIdLst>
    <p:handoutMasterId r:id="rId72"/>
  </p:handoutMasterIdLst>
  <p:sldIdLst>
    <p:sldId id="256" r:id="rId6"/>
    <p:sldId id="257" r:id="rId7"/>
    <p:sldId id="258" r:id="rId8"/>
    <p:sldId id="259" r:id="rId9"/>
    <p:sldId id="260" r:id="rId10"/>
    <p:sldId id="26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50" r:id="rId53"/>
    <p:sldId id="307" r:id="rId54"/>
    <p:sldId id="308" r:id="rId55"/>
    <p:sldId id="351" r:id="rId56"/>
    <p:sldId id="352" r:id="rId57"/>
    <p:sldId id="353" r:id="rId58"/>
    <p:sldId id="354" r:id="rId59"/>
    <p:sldId id="355" r:id="rId60"/>
    <p:sldId id="356" r:id="rId61"/>
    <p:sldId id="357" r:id="rId62"/>
    <p:sldId id="358" r:id="rId63"/>
    <p:sldId id="309" r:id="rId64"/>
    <p:sldId id="315" r:id="rId65"/>
    <p:sldId id="314" r:id="rId66"/>
    <p:sldId id="310" r:id="rId67"/>
    <p:sldId id="311" r:id="rId68"/>
    <p:sldId id="313" r:id="rId69"/>
    <p:sldId id="312" r:id="rId7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30" autoAdjust="0"/>
    <p:restoredTop sz="75038" autoAdjust="0"/>
  </p:normalViewPr>
  <p:slideViewPr>
    <p:cSldViewPr snapToGrid="0">
      <p:cViewPr varScale="1">
        <p:scale>
          <a:sx n="81" d="100"/>
          <a:sy n="81" d="100"/>
        </p:scale>
        <p:origin x="208" y="320"/>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varScale="1">
      <p:scale>
        <a:sx n="100" d="100"/>
        <a:sy n="100" d="100"/>
      </p:scale>
      <p:origin x="0" y="2356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slide" Target="slides/slide65.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p>
          <a:p>
            <a:endParaRPr lang="en-US" baseline="0" dirty="0" smtClean="0"/>
          </a:p>
          <a:p>
            <a:r>
              <a:rPr lang="en-US" dirty="0" smtClean="0"/>
              <a:t>This one has older version of cookbooks/apache/recipes/</a:t>
            </a:r>
            <a:r>
              <a:rPr lang="en-US" dirty="0" err="1" smtClean="0"/>
              <a:t>server.rb</a:t>
            </a:r>
            <a:r>
              <a:rPr lang="en-US" dirty="0" smtClean="0"/>
              <a:t> - https://</a:t>
            </a:r>
            <a:r>
              <a:rPr lang="en-US" dirty="0" err="1" smtClean="0"/>
              <a:t>github.com</a:t>
            </a:r>
            <a:r>
              <a:rPr lang="en-US" dirty="0" smtClean="0"/>
              <a:t>/</a:t>
            </a:r>
            <a:r>
              <a:rPr lang="en-US" dirty="0" err="1" smtClean="0"/>
              <a:t>johnfitzpatrick</a:t>
            </a:r>
            <a:r>
              <a:rPr lang="en-US" dirty="0" smtClean="0"/>
              <a:t>/chef-essentials-repo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baseline="0" dirty="0" smtClean="0"/>
          </a:p>
          <a:p>
            <a:r>
              <a:rPr lang="en-US" baseline="0" dirty="0" smtClean="0"/>
              <a:t>Alternative workflow:-</a:t>
            </a:r>
          </a:p>
          <a:p>
            <a:r>
              <a:rPr lang="en-US" baseline="0" dirty="0" smtClean="0"/>
              <a:t>$ </a:t>
            </a:r>
            <a:r>
              <a:rPr lang="en-US" baseline="0" dirty="0" err="1" smtClean="0"/>
              <a:t>git</a:t>
            </a:r>
            <a:r>
              <a:rPr lang="en-US" baseline="0" dirty="0" smtClean="0"/>
              <a:t> clone https://</a:t>
            </a:r>
            <a:r>
              <a:rPr lang="en-US" baseline="0" dirty="0" err="1" smtClean="0"/>
              <a:t>github.com</a:t>
            </a:r>
            <a:r>
              <a:rPr lang="en-US" baseline="0" dirty="0" smtClean="0"/>
              <a:t>/chef-training/</a:t>
            </a:r>
            <a:r>
              <a:rPr lang="en-US" baseline="0" dirty="0" err="1" smtClean="0"/>
              <a:t>chefdk</a:t>
            </a:r>
            <a:r>
              <a:rPr lang="en-US" baseline="0" dirty="0" smtClean="0"/>
              <a:t>-fundamentals-repo</a:t>
            </a:r>
          </a:p>
          <a:p>
            <a:r>
              <a:rPr lang="en-US" baseline="0" dirty="0" smtClean="0"/>
              <a:t>$ mv </a:t>
            </a:r>
            <a:r>
              <a:rPr lang="en-US" baseline="0" dirty="0" err="1" smtClean="0"/>
              <a:t>chefdk</a:t>
            </a:r>
            <a:r>
              <a:rPr lang="en-US" baseline="0" dirty="0" smtClean="0"/>
              <a:t>-fundamentals-repo/cookbooks/* chef-repo/cookbooks/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a:t>
            </a:r>
            <a:r>
              <a:rPr lang="en-US" dirty="0" err="1" smtClean="0"/>
              <a:t>manaLab</a:t>
            </a:r>
            <a:r>
              <a:rPr lang="en-US" dirty="0" smtClean="0"/>
              <a:t>:</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normAutofit fontScale="92500" lnSpcReduction="20000"/>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7448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&lt;&lt;WIP Cover new 12.# bootstrap functionality where you can bootstrap, but not converge.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1246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Need to log</a:t>
            </a:r>
            <a:r>
              <a:rPr lang="en-US" baseline="0" dirty="0" smtClean="0"/>
              <a:t> in as chef/chef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object 41"/>
          <p:cNvSpPr txBox="1">
            <a:spLocks/>
          </p:cNvSpPr>
          <p:nvPr userDrawn="1"/>
        </p:nvSpPr>
        <p:spPr>
          <a:xfrm>
            <a:off x="7553633"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©2016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5"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6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5745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©2016 Chef Software Inc.</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
        <p:nvSpPr>
          <p:cNvPr id="15" name="object 41"/>
          <p:cNvSpPr txBox="1">
            <a:spLocks/>
          </p:cNvSpPr>
          <p:nvPr userDrawn="1"/>
        </p:nvSpPr>
        <p:spPr>
          <a:xfrm>
            <a:off x="760093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cs-CZ"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©2016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github.com/chef-training/chefdk-fundamentals-rep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1.png"/><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0.png"/><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3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©2016 Chef Software Inc.</a:t>
            </a:r>
            <a:endParaRPr lang="en-US" sz="1600" dirty="0">
              <a:solidFill>
                <a:srgbClr val="7D868C"/>
              </a:solidFill>
            </a:endParaRP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10</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11</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12</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©2016 Chef Software Inc.</a:t>
            </a:r>
            <a:endParaRPr lang="en-US" dirty="0"/>
          </a:p>
        </p:txBody>
      </p:sp>
      <p:sp>
        <p:nvSpPr>
          <p:cNvPr id="4" name="Slide Number Placeholder 3"/>
          <p:cNvSpPr>
            <a:spLocks noGrp="1"/>
          </p:cNvSpPr>
          <p:nvPr>
            <p:ph type="sldNum" sz="quarter" idx="15"/>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Lab: </a:t>
            </a:r>
            <a:r>
              <a:rPr lang="en-US" dirty="0"/>
              <a:t>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3" name="Slide Number Placeholder 2"/>
          <p:cNvSpPr>
            <a:spLocks noGrp="1"/>
          </p:cNvSpPr>
          <p:nvPr>
            <p:ph type="sldNum" sz="quarter" idx="15"/>
          </p:nvPr>
        </p:nvSpPr>
        <p:spPr>
          <a:xfrm>
            <a:off x="6299200" y="8579662"/>
            <a:ext cx="3657600" cy="486833"/>
          </a:xfrm>
        </p:spPr>
        <p:txBody>
          <a:bodyPr/>
          <a:lstStyle/>
          <a:p>
            <a:fld id="{D3C6E21F-9381-4880-84FB-1E73165A9E9D}" type="slidenum">
              <a:rPr lang="en-US" smtClean="0"/>
              <a:pPr/>
              <a:t>18</a:t>
            </a:fld>
            <a:endParaRPr lang="en-US" dirty="0"/>
          </a:p>
        </p:txBody>
      </p:sp>
      <p:sp>
        <p:nvSpPr>
          <p:cNvPr id="7" name="TextBox 6"/>
          <p:cNvSpPr txBox="1"/>
          <p:nvPr/>
        </p:nvSpPr>
        <p:spPr bwMode="white">
          <a:xfrm>
            <a:off x="16651111" y="2492079"/>
            <a:ext cx="5660488" cy="1107996"/>
          </a:xfrm>
          <a:prstGeom prst="rect">
            <a:avLst/>
          </a:prstGeom>
        </p:spPr>
        <p:txBody>
          <a:bodyPr vert="horz" wrap="square" lIns="91440" tIns="91440" rIns="91440" bIns="91440" rtlCol="0">
            <a:noAutofit/>
          </a:bodyPr>
          <a:lstStyle/>
          <a:p>
            <a:r>
              <a:rPr lang="en-US" sz="6000" dirty="0" smtClean="0">
                <a:solidFill>
                  <a:srgbClr val="FF0000"/>
                </a:solidFill>
              </a:rPr>
              <a:t>This process is too messy</a:t>
            </a:r>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a:t>Download </a:t>
            </a:r>
            <a:r>
              <a:rPr lang="en-US" dirty="0" smtClean="0"/>
              <a:t>the Repository</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Paste the cookbooks Folder</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Lab: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5"/>
          </p:nvPr>
        </p:nvSpPr>
        <p:spPr>
          <a:xfrm>
            <a:off x="6299200" y="8579662"/>
            <a:ext cx="3657600" cy="486833"/>
          </a:xfrm>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Lab: </a:t>
            </a:r>
            <a:r>
              <a:rPr lang="en-US" dirty="0"/>
              <a:t>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8" name="Slide Number Placeholder 7"/>
          <p:cNvSpPr>
            <a:spLocks noGrp="1"/>
          </p:cNvSpPr>
          <p:nvPr>
            <p:ph type="sldNum" sz="quarter" idx="15"/>
          </p:nvPr>
        </p:nvSpPr>
        <p:spPr>
          <a:xfrm>
            <a:off x="6299200" y="8579662"/>
            <a:ext cx="3657600" cy="486833"/>
          </a:xfrm>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smtClean="0"/>
              <a:t>Lab: </a:t>
            </a:r>
            <a:r>
              <a:rPr lang="en-US" dirty="0"/>
              <a:t>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8" name="Slide Number Placeholder 7"/>
          <p:cNvSpPr>
            <a:spLocks noGrp="1"/>
          </p:cNvSpPr>
          <p:nvPr>
            <p:ph type="sldNum" sz="quarter" idx="15"/>
          </p:nvPr>
        </p:nvSpPr>
        <p:spPr>
          <a:xfrm>
            <a:off x="6299200" y="8579662"/>
            <a:ext cx="3657600" cy="486833"/>
          </a:xfrm>
        </p:spPr>
        <p:txBody>
          <a:bodyPr/>
          <a:lstStyle/>
          <a:p>
            <a:fld id="{D3C6E21F-9381-4880-84FB-1E73165A9E9D}" type="slidenum">
              <a:rPr lang="en-US" smtClean="0"/>
              <a:pPr/>
              <a:t>24</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smtClean="0"/>
              <a:t>Lab: </a:t>
            </a:r>
            <a:r>
              <a:rPr lang="en-US" dirty="0"/>
              <a:t>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8" name="Slide Number Placeholder 7"/>
          <p:cNvSpPr>
            <a:spLocks noGrp="1"/>
          </p:cNvSpPr>
          <p:nvPr>
            <p:ph type="sldNum" sz="quarter" idx="15"/>
          </p:nvPr>
        </p:nvSpPr>
        <p:spPr>
          <a:xfrm>
            <a:off x="6299200" y="8579662"/>
            <a:ext cx="3657600" cy="486833"/>
          </a:xfrm>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smtClean="0"/>
              <a:t>Lab: </a:t>
            </a:r>
            <a:r>
              <a:rPr lang="en-US" dirty="0"/>
              <a:t>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smtClean="0"/>
              <a:t>Lab: </a:t>
            </a:r>
            <a:r>
              <a:rPr lang="en-US" dirty="0"/>
              <a:t>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5"/>
          </p:nvPr>
        </p:nvSpPr>
        <p:spPr>
          <a:xfrm>
            <a:off x="6299200" y="8579662"/>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Lab: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Lab: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5"/>
          </p:nvPr>
        </p:nvSpPr>
        <p:spPr>
          <a:xfrm>
            <a:off x="6299200" y="8579662"/>
            <a:ext cx="3657600" cy="486833"/>
          </a:xfrm>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smtClean="0"/>
              <a:t>Lab: </a:t>
            </a:r>
            <a:r>
              <a:rPr lang="en-US" dirty="0"/>
              <a:t>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9" name="Slide Number Placeholder 8"/>
          <p:cNvSpPr>
            <a:spLocks noGrp="1"/>
          </p:cNvSpPr>
          <p:nvPr>
            <p:ph type="sldNum" sz="quarter" idx="15"/>
          </p:nvPr>
        </p:nvSpPr>
        <p:spPr>
          <a:xfrm>
            <a:off x="6299200" y="8579662"/>
            <a:ext cx="3657600" cy="486833"/>
          </a:xfrm>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Lab: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normAutofit fontScale="90000"/>
          </a:bodyPr>
          <a:lstStyle/>
          <a:p>
            <a:r>
              <a:rPr lang="en-US" dirty="0" smtClean="0"/>
              <a:t>Lab: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Lab: 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smtClean="0"/>
              <a:t>Lab: 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38</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a </a:t>
            </a:r>
            <a:r>
              <a:rPr lang="en-US" dirty="0"/>
              <a:t>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©2016 Chef Software Inc.</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5"/>
          </p:nvPr>
        </p:nvSpPr>
        <p:spPr>
          <a:xfrm>
            <a:off x="6299200" y="8579662"/>
            <a:ext cx="3657600" cy="486833"/>
          </a:xfrm>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Lab: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Lab: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45</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Lab: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000" dirty="0"/>
              <a:t>knife bootstrap FQDN (options)</a:t>
            </a:r>
          </a:p>
          <a:p>
            <a:r>
              <a:rPr lang="en-US" sz="2000" dirty="0"/>
              <a:t>        --bootstrap-curl-options OPTIONS</a:t>
            </a:r>
          </a:p>
          <a:p>
            <a:r>
              <a:rPr lang="en-US" sz="2000" dirty="0"/>
              <a:t>                                     Add options to curl when install chef-client</a:t>
            </a:r>
          </a:p>
          <a:p>
            <a:r>
              <a:rPr lang="en-US" sz="2000" dirty="0"/>
              <a:t>        --bootstrap-install-command COMMANDS</a:t>
            </a:r>
          </a:p>
          <a:p>
            <a:r>
              <a:rPr lang="en-US" sz="2000" dirty="0"/>
              <a:t>                                     Custom command to install chef-client</a:t>
            </a:r>
          </a:p>
          <a:p>
            <a:r>
              <a:rPr lang="en-US" sz="2000" dirty="0"/>
              <a:t>        --bootstrap-no-proxy [NO_PROXY_URL|NO_PROXY_IP]</a:t>
            </a:r>
          </a:p>
          <a:p>
            <a:r>
              <a:rPr lang="en-US" sz="2000" dirty="0"/>
              <a:t>                                     Do not proxy locations for the node being bootstrapped; this option is used </a:t>
            </a:r>
            <a:r>
              <a:rPr lang="en-US" sz="2000" dirty="0" smtClean="0"/>
              <a:t>internally </a:t>
            </a:r>
            <a:r>
              <a:rPr lang="en-US" sz="2000" dirty="0"/>
              <a:t>by Opscode</a:t>
            </a:r>
          </a:p>
          <a:p>
            <a:r>
              <a:rPr lang="en-US" sz="2000" dirty="0"/>
              <a:t>        --bootstrap-proxy PROXY_URL  The proxy server for the node being bootstrapped</a:t>
            </a:r>
          </a:p>
          <a:p>
            <a:r>
              <a:rPr lang="en-US" sz="2000" dirty="0"/>
              <a:t>    -t TEMPLATE,                     Bootstrap Chef using a built-in or custom template. Set to the full path of an </a:t>
            </a:r>
            <a:r>
              <a:rPr lang="en-US" sz="2000" dirty="0" err="1" smtClean="0"/>
              <a:t>erb</a:t>
            </a:r>
            <a:r>
              <a:rPr lang="en-US" sz="2000" dirty="0"/>
              <a:t> </a:t>
            </a:r>
            <a:r>
              <a:rPr lang="en-US" sz="2000" dirty="0" smtClean="0"/>
              <a:t>template </a:t>
            </a:r>
            <a:r>
              <a:rPr lang="en-US" sz="2000" dirty="0"/>
              <a:t>or use one of the built-in </a:t>
            </a:r>
            <a:r>
              <a:rPr lang="en-US" sz="2000" dirty="0" smtClean="0"/>
              <a:t>templates.</a:t>
            </a:r>
            <a:endParaRPr lang="en-US" sz="2000" dirty="0"/>
          </a:p>
        </p:txBody>
      </p:sp>
      <p:sp>
        <p:nvSpPr>
          <p:cNvPr id="3" name="Title 2"/>
          <p:cNvSpPr>
            <a:spLocks noGrp="1"/>
          </p:cNvSpPr>
          <p:nvPr>
            <p:ph type="title"/>
          </p:nvPr>
        </p:nvSpPr>
        <p:spPr/>
        <p:txBody>
          <a:bodyPr>
            <a:normAutofit/>
          </a:bodyPr>
          <a:lstStyle/>
          <a:p>
            <a:r>
              <a:rPr lang="en-US" dirty="0" smtClean="0"/>
              <a:t>Lab: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a:t>
            </a:r>
            <a:r>
              <a:rPr lang="en-US" sz="2200" dirty="0" smtClean="0"/>
              <a:t>2015-0</a:t>
            </a:r>
            <a:r>
              <a:rPr lang="cs-CZ" sz="2200" dirty="0" smtClean="0"/>
              <a:t>10-</a:t>
            </a:r>
            <a:r>
              <a:rPr lang="en-US" sz="2200" dirty="0" smtClean="0"/>
              <a:t>16T16:51:21+00:00</a:t>
            </a:r>
            <a:r>
              <a:rPr lang="en-US" sz="2200" dirty="0"/>
              <a:t>]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smtClean="0"/>
              <a:t>Lab: 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633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smtClean="0"/>
              <a:t>Lab: 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Lab: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bootstrap?</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r>
              <a:rPr lang="en-US" sz="4000" dirty="0"/>
              <a:t>Chef and all of its dependencies installed </a:t>
            </a:r>
            <a:endParaRPr lang="en-US" sz="4000" dirty="0" smtClean="0"/>
          </a:p>
          <a:p>
            <a:r>
              <a:rPr lang="en-US" sz="4000" dirty="0" smtClean="0"/>
              <a:t>Installation </a:t>
            </a:r>
            <a:r>
              <a:rPr lang="en-US" sz="4000" dirty="0"/>
              <a:t>includes</a:t>
            </a:r>
          </a:p>
          <a:p>
            <a:pPr marL="1295361" lvl="1" indent="-685800" algn="l">
              <a:spcBef>
                <a:spcPts val="1139"/>
              </a:spcBef>
              <a:buFont typeface="Arial"/>
              <a:buChar char="•"/>
            </a:pPr>
            <a:r>
              <a:rPr lang="en-US" sz="4000" dirty="0">
                <a:solidFill>
                  <a:schemeClr val="accent3">
                    <a:lumMod val="50000"/>
                  </a:schemeClr>
                </a:solidFill>
              </a:rPr>
              <a:t>The Ruby language - used by Chef</a:t>
            </a:r>
          </a:p>
          <a:p>
            <a:pPr marL="1295361" lvl="1" indent="-685800" algn="l">
              <a:spcBef>
                <a:spcPts val="1139"/>
              </a:spcBef>
              <a:buFont typeface="Arial"/>
              <a:buChar char="•"/>
            </a:pPr>
            <a:r>
              <a:rPr lang="en-US" sz="4000" dirty="0" smtClean="0">
                <a:solidFill>
                  <a:schemeClr val="accent3">
                    <a:lumMod val="50000"/>
                  </a:schemeClr>
                </a:solidFill>
              </a:rPr>
              <a:t>chef</a:t>
            </a:r>
            <a:r>
              <a:rPr lang="en-US" sz="4000" dirty="0">
                <a:solidFill>
                  <a:schemeClr val="accent3">
                    <a:lumMod val="50000"/>
                  </a:schemeClr>
                </a:solidFill>
              </a:rPr>
              <a:t>-client - Client application</a:t>
            </a:r>
          </a:p>
          <a:p>
            <a:pPr marL="1295361" lvl="1" indent="-685800" algn="l">
              <a:spcBef>
                <a:spcPts val="1139"/>
              </a:spcBef>
              <a:buFont typeface="Arial"/>
              <a:buChar char="•"/>
            </a:pPr>
            <a:r>
              <a:rPr lang="en-US" sz="4000" dirty="0" err="1">
                <a:solidFill>
                  <a:schemeClr val="accent3">
                    <a:lumMod val="50000"/>
                  </a:schemeClr>
                </a:solidFill>
              </a:rPr>
              <a:t>ohai</a:t>
            </a:r>
            <a:r>
              <a:rPr lang="en-US" sz="4000" dirty="0">
                <a:solidFill>
                  <a:schemeClr val="accent3">
                    <a:lumMod val="50000"/>
                  </a:schemeClr>
                </a:solidFill>
              </a:rPr>
              <a:t> - System profiler</a:t>
            </a:r>
          </a:p>
          <a:p>
            <a:pPr marL="1295361" lvl="1" indent="-685800" algn="l">
              <a:spcBef>
                <a:spcPts val="1139"/>
              </a:spcBef>
              <a:buFont typeface="Arial"/>
              <a:buChar char="•"/>
            </a:pPr>
            <a:r>
              <a:rPr lang="en-US" sz="4000" dirty="0">
                <a:solidFill>
                  <a:schemeClr val="accent3">
                    <a:lumMod val="50000"/>
                  </a:schemeClr>
                </a:solidFill>
              </a:rPr>
              <a:t>...and more</a:t>
            </a:r>
          </a:p>
        </p:txBody>
      </p:sp>
      <p:sp>
        <p:nvSpPr>
          <p:cNvPr id="2" name="Footer Placeholder 1"/>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910072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Rectangle 4"/>
          <p:cNvSpPr>
            <a:spLocks noGrp="1" noChangeArrowheads="1"/>
          </p:cNvSpPr>
          <p:nvPr>
            <p:ph type="title"/>
          </p:nvPr>
        </p:nvSpPr>
        <p:spPr>
          <a:ln/>
        </p:spPr>
        <p:txBody>
          <a:bodyPr/>
          <a:lstStyle/>
          <a:p>
            <a:r>
              <a:rPr lang="en-US" dirty="0"/>
              <a:t>knife bootstrap sequence</a:t>
            </a:r>
          </a:p>
        </p:txBody>
      </p:sp>
      <p:sp>
        <p:nvSpPr>
          <p:cNvPr id="40652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653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6534" name="AutoShape 6"/>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695805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p:cNvSpPr>
            <a:spLocks noGrp="1" noChangeArrowheads="1"/>
          </p:cNvSpPr>
          <p:nvPr>
            <p:ph type="title"/>
          </p:nvPr>
        </p:nvSpPr>
        <p:spPr>
          <a:ln/>
        </p:spPr>
        <p:txBody>
          <a:bodyPr/>
          <a:lstStyle/>
          <a:p>
            <a:r>
              <a:rPr lang="en-US" dirty="0"/>
              <a:t>knife bootstrap sequence</a:t>
            </a:r>
          </a:p>
        </p:txBody>
      </p:sp>
      <p:sp>
        <p:nvSpPr>
          <p:cNvPr id="40755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755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7559" name="AutoShape 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1"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5604058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p:cNvSpPr>
            <a:spLocks noGrp="1" noChangeArrowheads="1"/>
          </p:cNvSpPr>
          <p:nvPr>
            <p:ph type="title"/>
          </p:nvPr>
        </p:nvSpPr>
        <p:spPr>
          <a:ln/>
        </p:spPr>
        <p:txBody>
          <a:bodyPr/>
          <a:lstStyle/>
          <a:p>
            <a:r>
              <a:rPr lang="en-US" dirty="0"/>
              <a:t>knife bootstrap sequence</a:t>
            </a:r>
          </a:p>
        </p:txBody>
      </p:sp>
      <p:sp>
        <p:nvSpPr>
          <p:cNvPr id="408577"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8578"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79"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81"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8583"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a:p>
        </p:txBody>
      </p:sp>
      <p:sp>
        <p:nvSpPr>
          <p:cNvPr id="408584"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8587" name="Group 11"/>
          <p:cNvGrpSpPr>
            <a:grpSpLocks/>
          </p:cNvGrpSpPr>
          <p:nvPr/>
        </p:nvGrpSpPr>
        <p:grpSpPr bwMode="auto">
          <a:xfrm>
            <a:off x="10423526" y="5238751"/>
            <a:ext cx="2755900" cy="1460500"/>
            <a:chOff x="0" y="0"/>
            <a:chExt cx="1736" cy="920"/>
          </a:xfrm>
        </p:grpSpPr>
        <p:sp>
          <p:nvSpPr>
            <p:cNvPr id="408585" name="Rectangle 9"/>
            <p:cNvSpPr>
              <a:spLocks/>
            </p:cNvSpPr>
            <p:nvPr/>
          </p:nvSpPr>
          <p:spPr bwMode="auto">
            <a:xfrm>
              <a:off x="116" y="104"/>
              <a:ext cx="1570" cy="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chef_server_url</a:t>
              </a:r>
            </a:p>
            <a:p>
              <a:pPr algn="ctr"/>
              <a:r>
                <a:rPr lang="en-US" sz="1900">
                  <a:ea typeface="ＭＳ Ｐゴシック" charset="0"/>
                  <a:cs typeface="Gill Sans" charset="0"/>
                </a:rPr>
                <a:t>validation_client_name</a:t>
              </a:r>
            </a:p>
            <a:p>
              <a:pPr algn="ctr"/>
              <a:r>
                <a:rPr lang="en-US" sz="1900">
                  <a:ea typeface="ＭＳ Ｐゴシック" charset="0"/>
                  <a:cs typeface="Gill Sans" charset="0"/>
                </a:rPr>
                <a:t>validation_client_key</a:t>
              </a:r>
            </a:p>
          </p:txBody>
        </p:sp>
        <p:pic>
          <p:nvPicPr>
            <p:cNvPr id="408586" name="Picture 10"/>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408588" name="AutoShape 12"/>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9125527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dirty="0"/>
              <a:t>knife bootstrap sequence</a:t>
            </a:r>
          </a:p>
        </p:txBody>
      </p:sp>
      <p:sp>
        <p:nvSpPr>
          <p:cNvPr id="409601"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9602"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3"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5"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9607"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a:p>
        </p:txBody>
      </p:sp>
      <p:sp>
        <p:nvSpPr>
          <p:cNvPr id="409608"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9614" name="Group 14"/>
          <p:cNvGrpSpPr>
            <a:grpSpLocks/>
          </p:cNvGrpSpPr>
          <p:nvPr/>
        </p:nvGrpSpPr>
        <p:grpSpPr bwMode="auto">
          <a:xfrm>
            <a:off x="6819901" y="7581901"/>
            <a:ext cx="2501900" cy="1460500"/>
            <a:chOff x="0" y="0"/>
            <a:chExt cx="1576" cy="920"/>
          </a:xfrm>
        </p:grpSpPr>
        <p:sp>
          <p:nvSpPr>
            <p:cNvPr id="409612" name="Rectangle 12"/>
            <p:cNvSpPr>
              <a:spLocks/>
            </p:cNvSpPr>
            <p:nvPr/>
          </p:nvSpPr>
          <p:spPr bwMode="auto">
            <a:xfrm>
              <a:off x="116" y="104"/>
              <a:ext cx="1374" cy="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install chef-client</a:t>
              </a:r>
            </a:p>
            <a:p>
              <a:pPr algn="ctr"/>
              <a:r>
                <a:rPr lang="en-US" sz="1900">
                  <a:ea typeface="ＭＳ Ｐゴシック" charset="0"/>
                  <a:cs typeface="Gill Sans" charset="0"/>
                </a:rPr>
                <a:t>configure chef-client</a:t>
              </a:r>
            </a:p>
            <a:p>
              <a:pPr algn="ctr"/>
              <a:r>
                <a:rPr lang="en-US" sz="1900">
                  <a:ea typeface="ＭＳ Ｐゴシック" charset="0"/>
                  <a:cs typeface="Gill Sans" charset="0"/>
                </a:rPr>
                <a:t>run chef-client</a:t>
              </a:r>
            </a:p>
          </p:txBody>
        </p:sp>
        <p:pic>
          <p:nvPicPr>
            <p:cNvPr id="409613"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409615" name="AutoShape 15"/>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4290873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dirty="0"/>
              <a:t>knife bootstrap sequence</a:t>
            </a:r>
          </a:p>
        </p:txBody>
      </p:sp>
      <p:sp>
        <p:nvSpPr>
          <p:cNvPr id="410625"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0626"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7"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9"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10639" name="Line 15"/>
          <p:cNvSpPr>
            <a:spLocks noChangeShapeType="1"/>
          </p:cNvSpPr>
          <p:nvPr/>
        </p:nvSpPr>
        <p:spPr bwMode="auto">
          <a:xfrm>
            <a:off x="4506913" y="4475165"/>
            <a:ext cx="491331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a:p>
        </p:txBody>
      </p:sp>
      <p:sp>
        <p:nvSpPr>
          <p:cNvPr id="410644" name="AutoShape 20"/>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2" name="Group 14"/>
          <p:cNvGrpSpPr>
            <a:grpSpLocks/>
          </p:cNvGrpSpPr>
          <p:nvPr/>
        </p:nvGrpSpPr>
        <p:grpSpPr bwMode="auto">
          <a:xfrm>
            <a:off x="6811963" y="4718051"/>
            <a:ext cx="2159000" cy="1193800"/>
            <a:chOff x="0" y="0"/>
            <a:chExt cx="1360" cy="752"/>
          </a:xfrm>
        </p:grpSpPr>
        <p:sp>
          <p:nvSpPr>
            <p:cNvPr id="33"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35" name="AutoShape 18"/>
          <p:cNvSpPr>
            <a:spLocks/>
          </p:cNvSpPr>
          <p:nvPr/>
        </p:nvSpPr>
        <p:spPr bwMode="auto">
          <a:xfrm>
            <a:off x="7581901"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558298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dirty="0"/>
              <a:t>knife bootstrap sequence</a:t>
            </a:r>
          </a:p>
        </p:txBody>
      </p:sp>
      <p:sp>
        <p:nvSpPr>
          <p:cNvPr id="41164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165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1664" name="Picture 1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11665" name="AutoShape 17"/>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67" name="Line 19"/>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a:p>
        </p:txBody>
      </p:sp>
      <p:sp>
        <p:nvSpPr>
          <p:cNvPr id="411668" name="AutoShape 20"/>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72" name="AutoShape 24"/>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28" name="Group 14"/>
          <p:cNvGrpSpPr>
            <a:grpSpLocks/>
          </p:cNvGrpSpPr>
          <p:nvPr/>
        </p:nvGrpSpPr>
        <p:grpSpPr bwMode="auto">
          <a:xfrm>
            <a:off x="5058865" y="4718051"/>
            <a:ext cx="2159000" cy="1193800"/>
            <a:chOff x="0" y="0"/>
            <a:chExt cx="1360" cy="752"/>
          </a:xfrm>
        </p:grpSpPr>
        <p:sp>
          <p:nvSpPr>
            <p:cNvPr id="29"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2" name="Picture 1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33"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7"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41320807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dirty="0"/>
              <a:t>knife </a:t>
            </a:r>
            <a:r>
              <a:rPr lang="en-US" dirty="0" smtClean="0"/>
              <a:t>bootstrap sequence</a:t>
            </a:r>
            <a:endParaRPr lang="en-US" dirty="0"/>
          </a:p>
        </p:txBody>
      </p:sp>
      <p:sp>
        <p:nvSpPr>
          <p:cNvPr id="41267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267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26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2600" y="6405563"/>
            <a:ext cx="2260600" cy="248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12689" name="AutoShape 17"/>
          <p:cNvSpPr>
            <a:spLocks/>
          </p:cNvSpPr>
          <p:nvPr/>
        </p:nvSpPr>
        <p:spPr bwMode="auto">
          <a:xfrm>
            <a:off x="12954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pic>
        <p:nvPicPr>
          <p:cNvPr id="412690"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12691" name="AutoShape 19"/>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3" name="Line 21"/>
          <p:cNvSpPr>
            <a:spLocks noChangeShapeType="1"/>
          </p:cNvSpPr>
          <p:nvPr/>
        </p:nvSpPr>
        <p:spPr bwMode="auto">
          <a:xfrm rot="10800000" flipH="1">
            <a:off x="1522413" y="5232401"/>
            <a:ext cx="1677987" cy="179863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a:p>
        </p:txBody>
      </p:sp>
      <p:sp>
        <p:nvSpPr>
          <p:cNvPr id="412694" name="Line 22"/>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a:p>
        </p:txBody>
      </p:sp>
      <p:sp>
        <p:nvSpPr>
          <p:cNvPr id="412695" name="AutoShape 23"/>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9" name="AutoShape 2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1" name="Group 14"/>
          <p:cNvGrpSpPr>
            <a:grpSpLocks/>
          </p:cNvGrpSpPr>
          <p:nvPr/>
        </p:nvGrpSpPr>
        <p:grpSpPr bwMode="auto">
          <a:xfrm>
            <a:off x="5058865" y="4718051"/>
            <a:ext cx="2159000" cy="1193800"/>
            <a:chOff x="0" y="0"/>
            <a:chExt cx="1360" cy="752"/>
          </a:xfrm>
        </p:grpSpPr>
        <p:sp>
          <p:nvSpPr>
            <p:cNvPr id="32"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grpSp>
      <p:sp>
        <p:nvSpPr>
          <p:cNvPr id="36"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20"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2171876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Lab: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45396"/>
            <a:ext cx="14423693" cy="5849089"/>
          </a:xfrm>
        </p:spPr>
        <p:txBody>
          <a:bodyPr/>
          <a:lstStyle/>
          <a:p>
            <a:r>
              <a:rPr lang="en-US" sz="1600" dirty="0" smtClean="0"/>
              <a:t>...</a:t>
            </a:r>
          </a:p>
          <a:p>
            <a:r>
              <a:rPr lang="en-US" sz="1600" dirty="0" smtClean="0"/>
              <a:t>@</a:t>
            </a:r>
            <a:r>
              <a:rPr lang="en-US" sz="1600" dirty="0"/>
              <a:t>@ -1 +1,8 @@</a:t>
            </a:r>
          </a:p>
          <a:p>
            <a:r>
              <a:rPr lang="en-US" sz="1600" dirty="0"/>
              <a:t>    +&lt;html&gt;</a:t>
            </a:r>
          </a:p>
          <a:p>
            <a:r>
              <a:rPr lang="en-US" sz="1600" dirty="0"/>
              <a:t>    +  &lt;body&gt;</a:t>
            </a:r>
          </a:p>
          <a:p>
            <a:r>
              <a:rPr lang="en-US" sz="1600" dirty="0"/>
              <a:t>    +    &lt;h1&gt;Hello, world!&lt;/h1&gt;</a:t>
            </a:r>
          </a:p>
          <a:p>
            <a:r>
              <a:rPr lang="en-US" sz="1600" dirty="0"/>
              <a:t>    +    &lt;h2&gt;</a:t>
            </a:r>
            <a:r>
              <a:rPr lang="en-US" sz="1600" dirty="0" err="1"/>
              <a:t>ipaddress</a:t>
            </a:r>
            <a:r>
              <a:rPr lang="en-US" sz="1600" dirty="0"/>
              <a:t>: 172.31.29.218&lt;/h2&gt;</a:t>
            </a:r>
          </a:p>
          <a:p>
            <a:r>
              <a:rPr lang="en-US" sz="1600" dirty="0"/>
              <a:t>    +    &lt;h2&gt;hostname: </a:t>
            </a:r>
            <a:r>
              <a:rPr lang="en-US" sz="1600" dirty="0" smtClean="0"/>
              <a:t>ip-172-31-2</a:t>
            </a:r>
            <a:r>
              <a:rPr lang="cs-CZ" sz="1600" dirty="0" smtClean="0"/>
              <a:t>10-</a:t>
            </a:r>
            <a:r>
              <a:rPr lang="en-US" sz="1600" dirty="0" smtClean="0"/>
              <a:t>218</a:t>
            </a:r>
            <a:r>
              <a:rPr lang="en-US" sz="1600" dirty="0"/>
              <a:t>&lt;/h2&gt;</a:t>
            </a:r>
          </a:p>
          <a:p>
            <a:r>
              <a:rPr lang="en-US" sz="1600" dirty="0"/>
              <a:t>    +&lt;/body&gt;</a:t>
            </a:r>
          </a:p>
          <a:p>
            <a:r>
              <a:rPr lang="en-US" sz="1600" dirty="0"/>
              <a:t>    +&lt;/html&gt;</a:t>
            </a:r>
          </a:p>
          <a:p>
            <a:r>
              <a:rPr lang="en-US" sz="1600" dirty="0"/>
              <a:t>  * service[</a:t>
            </a:r>
            <a:r>
              <a:rPr lang="en-US" sz="1600" dirty="0" err="1"/>
              <a:t>httpd</a:t>
            </a:r>
            <a:r>
              <a:rPr lang="en-US" sz="1600" dirty="0"/>
              <a:t>] action enable</a:t>
            </a:r>
          </a:p>
          <a:p>
            <a:r>
              <a:rPr lang="en-US" sz="1600" dirty="0"/>
              <a:t>    - enable service service[</a:t>
            </a:r>
            <a:r>
              <a:rPr lang="en-US" sz="1600" dirty="0" err="1"/>
              <a:t>httpd</a:t>
            </a:r>
            <a:r>
              <a:rPr lang="en-US" sz="1600" dirty="0"/>
              <a:t>]</a:t>
            </a:r>
          </a:p>
          <a:p>
            <a:r>
              <a:rPr lang="en-US" sz="1600" dirty="0"/>
              <a:t>  * service[</a:t>
            </a:r>
            <a:r>
              <a:rPr lang="en-US" sz="1600" dirty="0" err="1"/>
              <a:t>httpd</a:t>
            </a:r>
            <a:r>
              <a:rPr lang="en-US" sz="1600" dirty="0"/>
              <a:t>] action start</a:t>
            </a:r>
          </a:p>
          <a:p>
            <a:r>
              <a:rPr lang="en-US" sz="1600" dirty="0"/>
              <a:t>    - start service service[</a:t>
            </a:r>
            <a:r>
              <a:rPr lang="en-US" sz="1600" dirty="0" err="1"/>
              <a:t>httpd</a:t>
            </a:r>
            <a:r>
              <a:rPr lang="en-US" sz="1600" dirty="0"/>
              <a:t>]</a:t>
            </a:r>
          </a:p>
          <a:p>
            <a:endParaRPr lang="en-US" sz="1600" dirty="0"/>
          </a:p>
          <a:p>
            <a:r>
              <a:rPr lang="en-US" sz="1600" dirty="0"/>
              <a:t>Running handlers:</a:t>
            </a:r>
          </a:p>
          <a:p>
            <a:r>
              <a:rPr lang="en-US" sz="1600" dirty="0"/>
              <a:t>Running handlers complete</a:t>
            </a:r>
          </a:p>
          <a:p>
            <a:r>
              <a:rPr lang="en-US" sz="1600" dirty="0"/>
              <a:t>Chef Client finished, 4/4 resources updated in 25.003999599 seconds</a:t>
            </a:r>
          </a:p>
        </p:txBody>
      </p:sp>
      <p:sp>
        <p:nvSpPr>
          <p:cNvPr id="3" name="Title 2"/>
          <p:cNvSpPr>
            <a:spLocks noGrp="1"/>
          </p:cNvSpPr>
          <p:nvPr>
            <p:ph type="title"/>
          </p:nvPr>
        </p:nvSpPr>
        <p:spPr/>
        <p:txBody>
          <a:bodyPr/>
          <a:lstStyle/>
          <a:p>
            <a:r>
              <a:rPr lang="en-US" dirty="0" smtClean="0"/>
              <a:t>Lab: Rerun chef-client on the node</a:t>
            </a:r>
            <a:endParaRPr lang="en-US" dirty="0"/>
          </a:p>
        </p:txBody>
      </p:sp>
      <p:sp>
        <p:nvSpPr>
          <p:cNvPr id="4" name="Text Placeholder 3"/>
          <p:cNvSpPr>
            <a:spLocks noGrp="1"/>
          </p:cNvSpPr>
          <p:nvPr>
            <p:ph type="body" sz="quarter" idx="11"/>
          </p:nvPr>
        </p:nvSpPr>
        <p:spPr/>
        <p:txBody>
          <a:bodyPr/>
          <a:lstStyle/>
          <a:p>
            <a:r>
              <a:rPr lang="en-US" smtClean="0"/>
              <a:t>node1$ sudo chef-client</a:t>
            </a:r>
            <a:endParaRPr lang="en-US" dirty="0"/>
          </a:p>
        </p:txBody>
      </p:sp>
      <p:sp>
        <p:nvSpPr>
          <p:cNvPr id="5" name="Footer Placeholder 4"/>
          <p:cNvSpPr>
            <a:spLocks noGrp="1"/>
          </p:cNvSpPr>
          <p:nvPr>
            <p:ph type="ftr" sz="quarter" idx="12"/>
          </p:nvPr>
        </p:nvSpPr>
        <p:spPr/>
        <p:txBody>
          <a:bodyPr/>
          <a:lstStyle/>
          <a:p>
            <a:r>
              <a:rPr lang="en-US" smtClean="0"/>
              <a:t>©2016 Chef Software Inc.</a:t>
            </a:r>
            <a:endParaRPr lang="en-US" dirty="0"/>
          </a:p>
        </p:txBody>
      </p:sp>
      <p:sp>
        <p:nvSpPr>
          <p:cNvPr id="6" name="Slide Number Placeholder 5"/>
          <p:cNvSpPr>
            <a:spLocks noGrp="1"/>
          </p:cNvSpPr>
          <p:nvPr>
            <p:ph type="sldNum" sz="quarter" idx="15"/>
          </p:nvPr>
        </p:nvSpPr>
        <p:spPr>
          <a:xfrm>
            <a:off x="6299200" y="8579662"/>
            <a:ext cx="3657600" cy="486833"/>
          </a:xfrm>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5146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t>
            </a:r>
            <a:r>
              <a:rPr lang="en-US" dirty="0"/>
              <a:t>Testing </a:t>
            </a:r>
            <a:r>
              <a:rPr lang="en-US" dirty="0" smtClean="0"/>
              <a:t>our webserver</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smtClean="0">
                <a:solidFill>
                  <a:srgbClr val="7D868C"/>
                </a:solidFill>
              </a:rPr>
              <a:t>©2016 Chef Software Inc.</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61</a:t>
            </a:fld>
            <a:endParaRPr lang="en-US" dirty="0"/>
          </a:p>
        </p:txBody>
      </p:sp>
      <p:pic>
        <p:nvPicPr>
          <p:cNvPr id="4" name="Picture 3"/>
          <p:cNvPicPr>
            <a:picLocks noChangeAspect="1"/>
          </p:cNvPicPr>
          <p:nvPr/>
        </p:nvPicPr>
        <p:blipFill>
          <a:blip r:embed="rId3"/>
          <a:stretch>
            <a:fillRect/>
          </a:stretch>
        </p:blipFill>
        <p:spPr>
          <a:xfrm>
            <a:off x="2902678" y="1999330"/>
            <a:ext cx="9028386" cy="5380553"/>
          </a:xfrm>
          <a:prstGeom prst="rect">
            <a:avLst/>
          </a:prstGeom>
          <a:ln>
            <a:solidFill>
              <a:schemeClr val="tx1"/>
            </a:solidFill>
          </a:ln>
        </p:spPr>
      </p:pic>
    </p:spTree>
    <p:extLst>
      <p:ext uri="{BB962C8B-B14F-4D97-AF65-F5344CB8AC3E}">
        <p14:creationId xmlns:p14="http://schemas.microsoft.com/office/powerpoint/2010/main" val="6927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a:t>Add </a:t>
            </a:r>
            <a:r>
              <a:rPr lang="en-US" smtClean="0"/>
              <a:t>a </a:t>
            </a:r>
            <a:r>
              <a:rPr lang="en-US" dirty="0"/>
              <a:t>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©2016 Chef Software Inc.</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©2016 Chef Software Inc.</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©2016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23784</TotalTime>
  <Words>5764</Words>
  <Application>Microsoft Macintosh PowerPoint</Application>
  <PresentationFormat>Custom</PresentationFormat>
  <Paragraphs>818</Paragraphs>
  <Slides>65</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Courier</vt:lpstr>
      <vt:lpstr>Courier New</vt:lpstr>
      <vt:lpstr>Gill Sans</vt:lpstr>
      <vt:lpstr>Gill Sans MT</vt:lpstr>
      <vt:lpstr>Lucida Grande</vt:lpstr>
      <vt:lpstr>ＭＳ Ｐゴシック</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The Chef Server</vt:lpstr>
      <vt:lpstr>Flavors of Chef Server</vt:lpstr>
      <vt:lpstr>Lab: Hosted Chef</vt:lpstr>
      <vt:lpstr>Lab: Signing Up for a Hosted Chef Account</vt:lpstr>
      <vt:lpstr>Lab: Signing Up for a Hosted Chef Account</vt:lpstr>
      <vt:lpstr>Lab: Signing Up for a Hosted Chef Account</vt:lpstr>
      <vt:lpstr>Lab: Signing Up for a Hosted Chef Account</vt:lpstr>
      <vt:lpstr>Lab: Signing Up for a Hosted Chef Account</vt:lpstr>
      <vt:lpstr>Lab: Signing Up for a Hosted Chef Account</vt:lpstr>
      <vt:lpstr>Lab: Signing Up for a Hosted Chef Account</vt:lpstr>
      <vt:lpstr>Lab: Signing Up for a Hosted Chef Account</vt:lpstr>
      <vt:lpstr>Lab: Download a Repository</vt:lpstr>
      <vt:lpstr>Lab: Download the Repository</vt:lpstr>
      <vt:lpstr>Lab: Paste the cookbooks Folder</vt:lpstr>
      <vt:lpstr>Lab: Navigate to the chef-repo </vt:lpstr>
      <vt:lpstr>knife</vt:lpstr>
      <vt:lpstr>Lab: knife --help</vt:lpstr>
      <vt:lpstr>Lab: knife client --help</vt:lpstr>
      <vt:lpstr>Lab: knife client list</vt:lpstr>
      <vt:lpstr>Hosted Chef</vt:lpstr>
      <vt:lpstr>Lab: knife cookbook --help</vt:lpstr>
      <vt:lpstr>Lab: knife cookbook list</vt:lpstr>
      <vt:lpstr>Lab: Change to the cookbooks/apache Directory </vt:lpstr>
      <vt:lpstr>Berkshelf</vt:lpstr>
      <vt:lpstr>Lab: Run berks --help</vt:lpstr>
      <vt:lpstr>Lab: Run berks install</vt:lpstr>
      <vt:lpstr>Lab: See the Berksfile.lock</vt:lpstr>
      <vt:lpstr>Lab: See the Contents of the Berksfile.lock</vt:lpstr>
      <vt:lpstr>Lab: Upload the Cookbook to the Chef Server</vt:lpstr>
      <vt:lpstr>Lab: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Lab: Change to the chef-repo</vt:lpstr>
      <vt:lpstr>Lab: Run 'knife node –help' </vt:lpstr>
      <vt:lpstr>Lab: Run 'knife node list'</vt:lpstr>
      <vt:lpstr>Lab: Run 'knife bootstrap –help'</vt:lpstr>
      <vt:lpstr>Lab: Bootstrap Your Node</vt:lpstr>
      <vt:lpstr>Lab: Run 'knife node list' Again </vt:lpstr>
      <vt:lpstr>Lab: View More Information About Your Node </vt:lpstr>
      <vt:lpstr>What happened during bootstrap?</vt:lpstr>
      <vt:lpstr>knife bootstrap sequence</vt:lpstr>
      <vt:lpstr>knife bootstrap sequence</vt:lpstr>
      <vt:lpstr>knife bootstrap sequence</vt:lpstr>
      <vt:lpstr>knife bootstrap sequence</vt:lpstr>
      <vt:lpstr>knife bootstrap sequence</vt:lpstr>
      <vt:lpstr>knife bootstrap sequence</vt:lpstr>
      <vt:lpstr>knife bootstrap sequence</vt:lpstr>
      <vt:lpstr>Lab: Add a Recipe to a Run List</vt:lpstr>
      <vt:lpstr>Lab: Rerun chef-client on the node</vt:lpstr>
      <vt:lpstr>Lab: Testing our webserver</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2159</cp:revision>
  <cp:lastPrinted>2016-04-03T13:44:55Z</cp:lastPrinted>
  <dcterms:created xsi:type="dcterms:W3CDTF">2012-09-13T17:36:07Z</dcterms:created>
  <dcterms:modified xsi:type="dcterms:W3CDTF">2016-04-08T16:34:50Z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